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82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68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01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57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09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922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65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448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20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E9BB-CF7B-41D4-9B77-F1945AF7C404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73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BE9BB-CF7B-41D4-9B77-F1945AF7C404}" type="datetimeFigureOut">
              <a:rPr lang="ru-RU" smtClean="0"/>
              <a:t>03.05.2018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3F209-C1C5-4965-80D4-E944B3B26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848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931" y="1602378"/>
            <a:ext cx="11181806" cy="2516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Лекция 10. </a:t>
            </a:r>
            <a:br>
              <a:rPr lang="ru-RU" dirty="0" smtClean="0"/>
            </a:br>
            <a:r>
              <a:rPr lang="ru-RU" dirty="0" smtClean="0"/>
              <a:t>Обратная разработка.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Бинарные </a:t>
            </a:r>
            <a:r>
              <a:rPr lang="ru-RU" dirty="0"/>
              <a:t>уязвимости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19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Технические аспекты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архитектуре x86 стек растёт от больших адресов к меньшим, то есть новые данные помещаются перед теми, которые уже находятся в стеке.</a:t>
            </a:r>
          </a:p>
          <a:p>
            <a:r>
              <a:rPr lang="ru-RU" dirty="0"/>
              <a:t>Записывая данные в буфер, можно осуществить запись за его границами и изменить находящиеся там данные, в частности, изменить адрес возврата.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348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7079"/>
            <a:ext cx="10515600" cy="1325563"/>
          </a:xfrm>
        </p:spPr>
        <p:txBody>
          <a:bodyPr/>
          <a:lstStyle/>
          <a:p>
            <a:pPr algn="ctr"/>
            <a:r>
              <a:rPr lang="ru-RU" b="1" dirty="0"/>
              <a:t>Эксплуатация в </a:t>
            </a:r>
            <a:r>
              <a:rPr lang="ru-RU" b="1" dirty="0" smtClean="0"/>
              <a:t>стеке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7211"/>
            <a:ext cx="10726783" cy="466167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Также известно, как </a:t>
            </a:r>
            <a:r>
              <a:rPr lang="ru-RU" dirty="0" err="1"/>
              <a:t>Stack</a:t>
            </a:r>
            <a:r>
              <a:rPr lang="ru-RU" dirty="0"/>
              <a:t> </a:t>
            </a:r>
            <a:r>
              <a:rPr lang="ru-RU" dirty="0" err="1"/>
              <a:t>smashing</a:t>
            </a:r>
            <a:r>
              <a:rPr lang="ru-RU" dirty="0"/>
              <a:t>. Технически подкованный пользователь может использовать переполнение буфера в стеке, чтобы управлять программой в своих целях, следующими способами:</a:t>
            </a:r>
          </a:p>
          <a:p>
            <a:pPr lvl="0"/>
            <a:r>
              <a:rPr lang="ru-RU" dirty="0"/>
              <a:t>перезаписывая локальную переменную, находящуюся в памяти рядом с буфером, изменяя поведение программы в свою пользу.</a:t>
            </a:r>
          </a:p>
          <a:p>
            <a:pPr lvl="0"/>
            <a:r>
              <a:rPr lang="ru-RU" dirty="0"/>
              <a:t>перезаписывая адрес возврата в стековом кадре. Как только функция завершается, управление передаётся по указанному атакующим адресу, обычно в область памяти, к изменению которой он имел доступ.</a:t>
            </a:r>
          </a:p>
          <a:p>
            <a:pPr lvl="0"/>
            <a:r>
              <a:rPr lang="ru-RU" dirty="0"/>
              <a:t>перезаписывая указатель на функцию или обработчик исключений, которые впоследствии получат управление.</a:t>
            </a:r>
          </a:p>
          <a:p>
            <a:pPr lvl="0"/>
            <a:r>
              <a:rPr lang="ru-RU" dirty="0"/>
              <a:t>перезаписывая параметр из другого стекового кадра или нелокальный адрес, на который указывается в текущем контексте.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755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pPr algn="ctr"/>
            <a:r>
              <a:rPr lang="ru-RU" b="1" dirty="0"/>
              <a:t>Эксплуатация в </a:t>
            </a:r>
            <a:r>
              <a:rPr lang="ru-RU" b="1" dirty="0" smtClean="0"/>
              <a:t>куче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0161"/>
            <a:ext cx="10515600" cy="4819015"/>
          </a:xfrm>
        </p:spPr>
        <p:txBody>
          <a:bodyPr>
            <a:normAutofit/>
          </a:bodyPr>
          <a:lstStyle/>
          <a:p>
            <a:r>
              <a:rPr lang="ru-RU" dirty="0"/>
              <a:t>Переполнение буфера в области данных кучи называется переполнением кучи и эксплуатируется иным способом, чем переполнение буфера в стеке. Память в куче выделяется приложением динамически во время выполнения и обычно содержит программные данные. Эксплуатация производится путём порчи этих данных особыми способами, чтобы заставить приложение перезаписать внутренние структуры, такие как указатели в связных списках. Обычная техника </a:t>
            </a:r>
            <a:r>
              <a:rPr lang="ru-RU" dirty="0" err="1"/>
              <a:t>эксплойта</a:t>
            </a:r>
            <a:r>
              <a:rPr lang="ru-RU" dirty="0"/>
              <a:t> для переполнения буфера кучи — перезапись ссылок динамической памяти (например, метаданных функции </a:t>
            </a:r>
            <a:r>
              <a:rPr lang="ru-RU" dirty="0" err="1"/>
              <a:t>malloc</a:t>
            </a:r>
            <a:r>
              <a:rPr lang="ru-RU" dirty="0"/>
              <a:t>) и использование полученного изменённого указателя для перезаписи указателя на функцию программы.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169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Ещё один пример уязвимости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4007" y="2350338"/>
            <a:ext cx="10383985" cy="348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247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89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Бинарные уязвимости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 бинарными уязвимостями подразумеваются уязвимости, содержащиеся в исполняемом (скомпилированном) файле.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Список </a:t>
            </a:r>
            <a:r>
              <a:rPr lang="ru-RU" dirty="0"/>
              <a:t>типовых бинарных уязвимостей представлен ниже:</a:t>
            </a:r>
          </a:p>
          <a:p>
            <a:pPr marL="457200" lvl="1" indent="0">
              <a:buNone/>
            </a:pPr>
            <a:r>
              <a:rPr lang="ru-RU" dirty="0"/>
              <a:t>1) Переполнение буфера (стек, куча)</a:t>
            </a:r>
          </a:p>
          <a:p>
            <a:pPr marL="457200" lvl="1" indent="0">
              <a:buNone/>
            </a:pPr>
            <a:r>
              <a:rPr lang="ru-RU" dirty="0"/>
              <a:t>2) Уязвимость форматной строки</a:t>
            </a:r>
          </a:p>
          <a:p>
            <a:pPr marL="457200" lvl="1" indent="0">
              <a:buNone/>
            </a:pPr>
            <a:r>
              <a:rPr lang="ru-RU" dirty="0"/>
              <a:t>3) Целочисленное переполнение</a:t>
            </a:r>
          </a:p>
          <a:p>
            <a:pPr marL="457200" lvl="1" indent="0">
              <a:buNone/>
            </a:pPr>
            <a:r>
              <a:rPr lang="ru-RU" dirty="0"/>
              <a:t>4) </a:t>
            </a:r>
            <a:r>
              <a:rPr lang="en-US" dirty="0"/>
              <a:t>Use after free</a:t>
            </a:r>
            <a:endParaRPr lang="ru-RU" dirty="0"/>
          </a:p>
          <a:p>
            <a:pPr marL="457200" lvl="1" indent="0">
              <a:buNone/>
            </a:pPr>
            <a:r>
              <a:rPr lang="en-US" dirty="0"/>
              <a:t>5) RCE</a:t>
            </a:r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9156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Переполнение буфера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Переполнение буфера обычно возникает из-за неправильной работы с данными, полученными извне, и памятью, при отсутствии жесткой защиты со стороны подсистемы программирования (компилятор или интерпретатор) и операционной системы. В результате переполнения могут быть испорчены данные, расположенные следом за буфером (или перед ним).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889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Эксплоит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Программа, которая использует уязвимость для разрушения защиты другой программы, называется </a:t>
            </a:r>
            <a:r>
              <a:rPr lang="ru-RU" dirty="0" err="1"/>
              <a:t>эксплойтом</a:t>
            </a:r>
            <a:r>
              <a:rPr lang="ru-RU" dirty="0"/>
              <a:t>. Наибольшую опасность представляют </a:t>
            </a:r>
            <a:r>
              <a:rPr lang="ru-RU" dirty="0" err="1"/>
              <a:t>эксплойты</a:t>
            </a:r>
            <a:r>
              <a:rPr lang="ru-RU" dirty="0"/>
              <a:t>, </a:t>
            </a:r>
            <a:r>
              <a:rPr lang="ru-RU" dirty="0" err="1"/>
              <a:t>предназначеные</a:t>
            </a:r>
            <a:r>
              <a:rPr lang="ru-RU" dirty="0"/>
              <a:t> для получения доступа к уровню </a:t>
            </a:r>
            <a:r>
              <a:rPr lang="ru-RU" dirty="0" err="1"/>
              <a:t>суперпользователя</a:t>
            </a:r>
            <a:r>
              <a:rPr lang="ru-RU" dirty="0"/>
              <a:t> или, другими словами, повышения привилегий. </a:t>
            </a:r>
            <a:r>
              <a:rPr lang="ru-RU" dirty="0" err="1"/>
              <a:t>Эксплойт</a:t>
            </a:r>
            <a:r>
              <a:rPr lang="ru-RU" dirty="0"/>
              <a:t> переполнения буфера достигает этого путём передачи программе специально изготовленных входных данных. Такие данные переполняют выделенный буфер и изменяют данные, которые следуют за этим буфером в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69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 кода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66840"/>
            <a:ext cx="10515600" cy="475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613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Используется небезопасная функция </a:t>
            </a:r>
            <a:r>
              <a:rPr lang="ru-RU" dirty="0" err="1"/>
              <a:t>strcpy</a:t>
            </a:r>
            <a:r>
              <a:rPr lang="ru-RU" dirty="0"/>
              <a:t>, которая позволяет записать больше данных, чем вмещает выделенный под них массив. Если запустить данную программу в системе </a:t>
            </a:r>
            <a:r>
              <a:rPr lang="ru-RU" dirty="0" err="1"/>
              <a:t>Windows</a:t>
            </a:r>
            <a:r>
              <a:rPr lang="ru-RU" dirty="0"/>
              <a:t> с аргументом, длина которого превышает 100 байт, скорее всего, работа программы будет </a:t>
            </a:r>
            <a:r>
              <a:rPr lang="ru-RU" dirty="0" err="1"/>
              <a:t>аварийно</a:t>
            </a:r>
            <a:r>
              <a:rPr lang="ru-RU" dirty="0"/>
              <a:t> завершена, а пользователь получит сообщение об ошибке.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366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 кода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26217"/>
            <a:ext cx="10515600" cy="453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871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Здесь </a:t>
            </a:r>
            <a:r>
              <a:rPr lang="ru-RU" dirty="0" err="1"/>
              <a:t>strcpy</a:t>
            </a:r>
            <a:r>
              <a:rPr lang="ru-RU" dirty="0"/>
              <a:t> заменена на </a:t>
            </a:r>
            <a:r>
              <a:rPr lang="ru-RU" dirty="0" err="1"/>
              <a:t>strncpy</a:t>
            </a:r>
            <a:r>
              <a:rPr lang="ru-RU" dirty="0"/>
              <a:t>, в которой максимальное число копируемых символов ограничено размером буфера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180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7087"/>
            <a:ext cx="10515600" cy="160360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Иллюстрация записи различных данных в буфер, выделенный в стеке. </a:t>
            </a:r>
            <a:endParaRPr lang="ru-RU" dirty="0"/>
          </a:p>
        </p:txBody>
      </p:sp>
      <p:pic>
        <p:nvPicPr>
          <p:cNvPr id="4" name="Объект 3" descr="https://upload.wikimedia.org/wikipedia/commons/thumb/4/4f/Stack_Overflow_2.png/280px-Stack_Overflow_2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47545"/>
            <a:ext cx="3524794" cy="4810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upload.wikimedia.org/wikipedia/commons/thumb/9/93/Stack_Overflow_3.png/280px-Stack_Overflow_3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005" y="1947545"/>
            <a:ext cx="3413896" cy="4810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upload.wikimedia.org/wikipedia/commons/thumb/c/c3/Stack_Overflow_4.png/300px-Stack_Overflow_4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2911" y="1947545"/>
            <a:ext cx="3291705" cy="4709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2133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508</Words>
  <Application>Microsoft Office PowerPoint</Application>
  <PresentationFormat>Широкоэкранный</PresentationFormat>
  <Paragraphs>33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Лекция 10.  Обратная разработка.  Бинарные уязвимости </vt:lpstr>
      <vt:lpstr>Бинарные уязвимости</vt:lpstr>
      <vt:lpstr>Переполнение буфера</vt:lpstr>
      <vt:lpstr>Эксплоит</vt:lpstr>
      <vt:lpstr>Пример кода</vt:lpstr>
      <vt:lpstr>Описание</vt:lpstr>
      <vt:lpstr>Пример кода</vt:lpstr>
      <vt:lpstr>Описание</vt:lpstr>
      <vt:lpstr>Иллюстрация записи различных данных в буфер, выделенный в стеке. </vt:lpstr>
      <vt:lpstr>Технические аспекты</vt:lpstr>
      <vt:lpstr>Эксплуатация в стеке</vt:lpstr>
      <vt:lpstr>Эксплуатация в куче</vt:lpstr>
      <vt:lpstr>Ещё один пример уязвимости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10.  Обратная разработка.  Бинарные уязвимости </dc:title>
  <dc:creator>anon</dc:creator>
  <cp:lastModifiedBy>anon</cp:lastModifiedBy>
  <cp:revision>2</cp:revision>
  <dcterms:created xsi:type="dcterms:W3CDTF">2018-05-03T18:24:13Z</dcterms:created>
  <dcterms:modified xsi:type="dcterms:W3CDTF">2018-05-03T21:48:41Z</dcterms:modified>
</cp:coreProperties>
</file>